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6"/>
  </p:notesMasterIdLst>
  <p:sldIdLst>
    <p:sldId id="256" r:id="rId5"/>
    <p:sldId id="257" r:id="rId6"/>
    <p:sldId id="258" r:id="rId7"/>
    <p:sldId id="259" r:id="rId8"/>
    <p:sldId id="261" r:id="rId9"/>
    <p:sldId id="265" r:id="rId10"/>
    <p:sldId id="262" r:id="rId11"/>
    <p:sldId id="266" r:id="rId12"/>
    <p:sldId id="267" r:id="rId13"/>
    <p:sldId id="263" r:id="rId14"/>
    <p:sldId id="260" r:id="rId15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5959"/>
    <a:srgbClr val="FFD711"/>
    <a:srgbClr val="E48012"/>
    <a:srgbClr val="F1CB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5412" autoAdjust="0"/>
    <p:restoredTop sz="94660"/>
  </p:normalViewPr>
  <p:slideViewPr>
    <p:cSldViewPr>
      <p:cViewPr varScale="1">
        <p:scale>
          <a:sx n="75" d="100"/>
          <a:sy n="75" d="100"/>
        </p:scale>
        <p:origin x="-84" y="-7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3102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FF9C07F-5FE9-456C-9493-F632EC700A54}" type="datetimeFigureOut">
              <a:rPr lang="nl-NL"/>
              <a:pPr>
                <a:defRPr/>
              </a:pPr>
              <a:t>23-08-2012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noProof="0" smtClean="0"/>
              <a:t>Klik om de modelstijlen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  <a:endParaRPr lang="nl-NL" noProof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64E07E6-AC3B-462A-9B4B-3A957575BF2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 userDrawn="1"/>
        </p:nvSpPr>
        <p:spPr>
          <a:xfrm>
            <a:off x="3071813" y="2428875"/>
            <a:ext cx="5429250" cy="357188"/>
          </a:xfrm>
          <a:prstGeom prst="rect">
            <a:avLst/>
          </a:prstGeom>
          <a:solidFill>
            <a:srgbClr val="E480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5" name="Rechthoek 4"/>
          <p:cNvSpPr/>
          <p:nvPr userDrawn="1"/>
        </p:nvSpPr>
        <p:spPr>
          <a:xfrm>
            <a:off x="3071813" y="4071938"/>
            <a:ext cx="5429250" cy="357187"/>
          </a:xfrm>
          <a:prstGeom prst="rect">
            <a:avLst/>
          </a:prstGeom>
          <a:solidFill>
            <a:srgbClr val="E480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400" b="1" dirty="0">
                <a:solidFill>
                  <a:srgbClr val="FFD711"/>
                </a:solidFill>
                <a:latin typeface="Arial" pitchFamily="34" charset="0"/>
                <a:cs typeface="Arial" pitchFamily="34" charset="0"/>
              </a:rPr>
              <a:t>ATLANT CATERING  </a:t>
            </a:r>
            <a:r>
              <a:rPr lang="nl-NL" sz="1400" b="1" dirty="0">
                <a:latin typeface="Arial" pitchFamily="34" charset="0"/>
                <a:cs typeface="Arial" pitchFamily="34" charset="0"/>
              </a:rPr>
              <a:t>WERK MET MEERWAARDE</a:t>
            </a:r>
          </a:p>
        </p:txBody>
      </p:sp>
      <p:pic>
        <p:nvPicPr>
          <p:cNvPr id="6" name="Afbeelding 17" descr="Foto's presentatie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317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071802" y="2857496"/>
            <a:ext cx="5429288" cy="642941"/>
          </a:xfrm>
        </p:spPr>
        <p:txBody>
          <a:bodyPr>
            <a:normAutofit/>
          </a:bodyPr>
          <a:lstStyle>
            <a:lvl1pPr>
              <a:defRPr sz="4000" b="1" baseline="0">
                <a:solidFill>
                  <a:srgbClr val="FFD71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3071802" y="3357562"/>
            <a:ext cx="5429288" cy="642942"/>
          </a:xfrm>
          <a:noFill/>
        </p:spPr>
        <p:txBody>
          <a:bodyPr>
            <a:noAutofit/>
          </a:bodyPr>
          <a:lstStyle>
            <a:lvl1pPr marL="0" indent="0" algn="l">
              <a:buNone/>
              <a:defRPr sz="3600" b="1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85E5B5-B9B3-4EC2-952D-8242EF840896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1428736"/>
            <a:ext cx="2057400" cy="5214974"/>
          </a:xfrm>
        </p:spPr>
        <p:txBody>
          <a:bodyPr vert="eaVert"/>
          <a:lstStyle/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1643042" y="1428736"/>
            <a:ext cx="4833958" cy="5214974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158CD-329E-4B73-B8D5-22FF17B7BD12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71604" y="285728"/>
            <a:ext cx="7358114" cy="714380"/>
          </a:xfrm>
        </p:spPr>
        <p:txBody>
          <a:bodyPr/>
          <a:lstStyle/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643042" y="1571612"/>
            <a:ext cx="7286676" cy="5072098"/>
          </a:xfrm>
        </p:spPr>
        <p:txBody>
          <a:bodyPr/>
          <a:lstStyle>
            <a:lvl1pPr>
              <a:lnSpc>
                <a:spcPct val="150000"/>
              </a:lnSpc>
              <a:spcBef>
                <a:spcPts val="0"/>
              </a:spcBef>
              <a:defRPr/>
            </a:lvl1pPr>
            <a:lvl2pPr>
              <a:lnSpc>
                <a:spcPct val="150000"/>
              </a:lnSpc>
              <a:spcBef>
                <a:spcPts val="0"/>
              </a:spcBef>
              <a:defRPr/>
            </a:lvl2pPr>
            <a:lvl3pPr>
              <a:lnSpc>
                <a:spcPct val="150000"/>
              </a:lnSpc>
              <a:spcBef>
                <a:spcPts val="0"/>
              </a:spcBef>
              <a:defRPr/>
            </a:lvl3pPr>
            <a:lvl4pPr>
              <a:lnSpc>
                <a:spcPct val="150000"/>
              </a:lnSpc>
              <a:spcBef>
                <a:spcPts val="0"/>
              </a:spcBef>
              <a:defRPr/>
            </a:lvl4pPr>
            <a:lvl5pPr>
              <a:lnSpc>
                <a:spcPct val="150000"/>
              </a:lnSpc>
              <a:spcBef>
                <a:spcPts val="0"/>
              </a:spcBef>
              <a:defRPr/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0"/>
          </p:nvPr>
        </p:nvSpPr>
        <p:spPr>
          <a:xfrm>
            <a:off x="428625" y="6357938"/>
            <a:ext cx="714375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3539C2C1-E5AB-42A7-93BA-E136A221149D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28795" y="4071942"/>
            <a:ext cx="685804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928794" y="2357430"/>
            <a:ext cx="6843706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435F91-0494-497E-89D9-DAB7FF4F419C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576366" y="1643050"/>
            <a:ext cx="3567138" cy="4525963"/>
          </a:xfrm>
        </p:spPr>
        <p:txBody>
          <a:bodyPr/>
          <a:lstStyle>
            <a:lvl1pPr>
              <a:lnSpc>
                <a:spcPct val="150000"/>
              </a:lnSpc>
              <a:spcBef>
                <a:spcPts val="0"/>
              </a:spcBef>
              <a:defRPr sz="2000"/>
            </a:lvl1pPr>
            <a:lvl2pPr>
              <a:lnSpc>
                <a:spcPct val="150000"/>
              </a:lnSpc>
              <a:spcBef>
                <a:spcPts val="0"/>
              </a:spcBef>
              <a:defRPr sz="1800"/>
            </a:lvl2pPr>
            <a:lvl3pPr>
              <a:lnSpc>
                <a:spcPct val="150000"/>
              </a:lnSpc>
              <a:spcBef>
                <a:spcPts val="0"/>
              </a:spcBef>
              <a:defRPr sz="1600"/>
            </a:lvl3pPr>
            <a:lvl4pPr>
              <a:lnSpc>
                <a:spcPct val="150000"/>
              </a:lnSpc>
              <a:spcBef>
                <a:spcPts val="0"/>
              </a:spcBef>
              <a:defRPr sz="1400"/>
            </a:lvl4pPr>
            <a:lvl5pPr>
              <a:lnSpc>
                <a:spcPct val="150000"/>
              </a:lnSpc>
              <a:spcBef>
                <a:spcPts val="0"/>
              </a:spcBef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6" name="Tijdelijke aanduiding voor inhoud 2"/>
          <p:cNvSpPr>
            <a:spLocks noGrp="1"/>
          </p:cNvSpPr>
          <p:nvPr>
            <p:ph sz="half" idx="13"/>
          </p:nvPr>
        </p:nvSpPr>
        <p:spPr>
          <a:xfrm>
            <a:off x="5286380" y="1643050"/>
            <a:ext cx="3567138" cy="4525963"/>
          </a:xfrm>
        </p:spPr>
        <p:txBody>
          <a:bodyPr/>
          <a:lstStyle>
            <a:lvl1pPr>
              <a:lnSpc>
                <a:spcPct val="150000"/>
              </a:lnSpc>
              <a:spcBef>
                <a:spcPts val="0"/>
              </a:spcBef>
              <a:defRPr sz="2000"/>
            </a:lvl1pPr>
            <a:lvl2pPr>
              <a:lnSpc>
                <a:spcPct val="150000"/>
              </a:lnSpc>
              <a:spcBef>
                <a:spcPts val="0"/>
              </a:spcBef>
              <a:defRPr sz="1800"/>
            </a:lvl2pPr>
            <a:lvl3pPr>
              <a:lnSpc>
                <a:spcPct val="150000"/>
              </a:lnSpc>
              <a:spcBef>
                <a:spcPts val="0"/>
              </a:spcBef>
              <a:defRPr sz="1600"/>
            </a:lvl3pPr>
            <a:lvl4pPr>
              <a:lnSpc>
                <a:spcPct val="150000"/>
              </a:lnSpc>
              <a:spcBef>
                <a:spcPts val="0"/>
              </a:spcBef>
              <a:defRPr sz="1400"/>
            </a:lvl4pPr>
            <a:lvl5pPr>
              <a:lnSpc>
                <a:spcPct val="150000"/>
              </a:lnSpc>
              <a:spcBef>
                <a:spcPts val="0"/>
              </a:spcBef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E0F64F-52A9-4D62-B439-0BFCD6FE77A4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500166" y="1574792"/>
            <a:ext cx="35719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1500166" y="2174875"/>
            <a:ext cx="356872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5172108" y="1574792"/>
            <a:ext cx="382904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5172108" y="2174875"/>
            <a:ext cx="382904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5A5D3-5D6E-4928-A133-B9BB31C1EEEE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A1D7B-82B2-403A-9A5B-8D271B89E360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7D0E35-2204-4BF2-BDC8-5B92DF1C29B8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00167" y="1428736"/>
            <a:ext cx="2571768" cy="59054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171976" y="1428736"/>
            <a:ext cx="4829180" cy="5286412"/>
          </a:xfrm>
        </p:spPr>
        <p:txBody>
          <a:bodyPr/>
          <a:lstStyle>
            <a:lvl1pPr>
              <a:lnSpc>
                <a:spcPct val="150000"/>
              </a:lnSpc>
              <a:spcBef>
                <a:spcPts val="0"/>
              </a:spcBef>
              <a:defRPr sz="2000"/>
            </a:lvl1pPr>
            <a:lvl2pPr>
              <a:lnSpc>
                <a:spcPct val="150000"/>
              </a:lnSpc>
              <a:spcBef>
                <a:spcPts val="0"/>
              </a:spcBef>
              <a:defRPr sz="1800"/>
            </a:lvl2pPr>
            <a:lvl3pPr>
              <a:lnSpc>
                <a:spcPct val="150000"/>
              </a:lnSpc>
              <a:spcBef>
                <a:spcPts val="0"/>
              </a:spcBef>
              <a:defRPr sz="1600"/>
            </a:lvl3pPr>
            <a:lvl4pPr>
              <a:lnSpc>
                <a:spcPct val="150000"/>
              </a:lnSpc>
              <a:spcBef>
                <a:spcPts val="0"/>
              </a:spcBef>
              <a:defRPr sz="1400"/>
            </a:lvl4pPr>
            <a:lvl5pPr>
              <a:lnSpc>
                <a:spcPct val="150000"/>
              </a:lnSpc>
              <a:spcBef>
                <a:spcPts val="0"/>
              </a:spcBef>
              <a:defRPr sz="1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500166" y="2024085"/>
            <a:ext cx="257968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64230-B7B2-4EE0-9709-CE10E9E4AC36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1500173"/>
            <a:ext cx="5486400" cy="3227401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09D46-103A-47E2-B708-E8D26EFF2CA1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1643063" y="1571625"/>
            <a:ext cx="7215187" cy="507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7" name="Rechthoek 6"/>
          <p:cNvSpPr/>
          <p:nvPr userDrawn="1"/>
        </p:nvSpPr>
        <p:spPr>
          <a:xfrm>
            <a:off x="0" y="4075113"/>
            <a:ext cx="1349375" cy="2779712"/>
          </a:xfrm>
          <a:prstGeom prst="rect">
            <a:avLst/>
          </a:prstGeom>
          <a:solidFill>
            <a:srgbClr val="E480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285750" y="6357938"/>
            <a:ext cx="7096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2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B6E8A6E-665A-4EB8-BCBA-4E60CB091572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  <p:pic>
        <p:nvPicPr>
          <p:cNvPr id="1029" name="Afbeelding 9" descr="4.jpg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1357313"/>
            <a:ext cx="1349375" cy="134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Afbeelding 10" descr="1.jpg"/>
          <p:cNvPicPr>
            <a:picLocks noChangeAspect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2714625"/>
            <a:ext cx="1350963" cy="1350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Afbeelding 12" descr="3.jpg"/>
          <p:cNvPicPr>
            <a:picLocks noChangeAspect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0" y="0"/>
            <a:ext cx="1350963" cy="1350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hthoek 14"/>
          <p:cNvSpPr/>
          <p:nvPr userDrawn="1"/>
        </p:nvSpPr>
        <p:spPr>
          <a:xfrm>
            <a:off x="7929563" y="0"/>
            <a:ext cx="1214437" cy="135731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16" name="Rechthoek 15"/>
          <p:cNvSpPr/>
          <p:nvPr userDrawn="1"/>
        </p:nvSpPr>
        <p:spPr>
          <a:xfrm>
            <a:off x="1357313" y="0"/>
            <a:ext cx="6492875" cy="135731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1034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1571625" y="285750"/>
            <a:ext cx="7358063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titel te bewerken</a:t>
            </a:r>
          </a:p>
        </p:txBody>
      </p:sp>
      <p:sp>
        <p:nvSpPr>
          <p:cNvPr id="17" name="Rechthoek 16"/>
          <p:cNvSpPr/>
          <p:nvPr userDrawn="1"/>
        </p:nvSpPr>
        <p:spPr>
          <a:xfrm>
            <a:off x="7858125" y="0"/>
            <a:ext cx="1285875" cy="1357313"/>
          </a:xfrm>
          <a:prstGeom prst="rect">
            <a:avLst/>
          </a:prstGeom>
          <a:solidFill>
            <a:srgbClr val="E480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D71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D71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D71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D71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D71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D71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D71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D71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D71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8012"/>
        </a:buClr>
        <a:buSzPct val="110000"/>
        <a:buFont typeface="Wingdings" pitchFamily="2" charset="2"/>
        <a:buChar char="§"/>
        <a:defRPr sz="2400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rgbClr val="595959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el 1"/>
          <p:cNvSpPr>
            <a:spLocks noGrp="1"/>
          </p:cNvSpPr>
          <p:nvPr>
            <p:ph type="ctrTitle"/>
          </p:nvPr>
        </p:nvSpPr>
        <p:spPr>
          <a:xfrm>
            <a:off x="2357438" y="2786063"/>
            <a:ext cx="6786562" cy="64293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nl-NL" dirty="0" smtClean="0">
                <a:latin typeface="Arial" charset="0"/>
                <a:cs typeface="Arial" charset="0"/>
              </a:rPr>
              <a:t> </a:t>
            </a:r>
            <a:r>
              <a:rPr lang="nl-NL" sz="3600" dirty="0" smtClean="0">
                <a:latin typeface="Arial" charset="0"/>
                <a:cs typeface="Arial" charset="0"/>
              </a:rPr>
              <a:t>Ongewenste omgangsvormen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3000375" y="3357563"/>
            <a:ext cx="5429250" cy="642937"/>
          </a:xfrm>
        </p:spPr>
        <p:txBody>
          <a:bodyPr rtlCol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4000" dirty="0" smtClean="0"/>
              <a:t>Atlant Catering</a:t>
            </a:r>
            <a:endParaRPr lang="nl-NL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/>
          <p:cNvSpPr>
            <a:spLocks noGrp="1"/>
          </p:cNvSpPr>
          <p:nvPr>
            <p:ph type="title"/>
          </p:nvPr>
        </p:nvSpPr>
        <p:spPr>
          <a:xfrm>
            <a:off x="1214438" y="0"/>
            <a:ext cx="8358187" cy="1214438"/>
          </a:xfrm>
        </p:spPr>
        <p:txBody>
          <a:bodyPr/>
          <a:lstStyle/>
          <a:p>
            <a:pPr algn="ctr"/>
            <a:r>
              <a:rPr lang="nl-NL" sz="6000" smtClean="0">
                <a:latin typeface="Arial" charset="0"/>
                <a:cs typeface="Arial" charset="0"/>
              </a:rPr>
              <a:t>Agressie en Geweld</a:t>
            </a:r>
          </a:p>
        </p:txBody>
      </p:sp>
      <p:sp>
        <p:nvSpPr>
          <p:cNvPr id="13315" name="Tijdelijke aanduiding voor inhoud 2"/>
          <p:cNvSpPr>
            <a:spLocks noGrp="1"/>
          </p:cNvSpPr>
          <p:nvPr>
            <p:ph idx="1"/>
          </p:nvPr>
        </p:nvSpPr>
        <p:spPr>
          <a:xfrm>
            <a:off x="1643063" y="1571625"/>
            <a:ext cx="7286625" cy="5286375"/>
          </a:xfrm>
        </p:spPr>
        <p:txBody>
          <a:bodyPr/>
          <a:lstStyle/>
          <a:p>
            <a:pPr>
              <a:spcBef>
                <a:spcPct val="0"/>
              </a:spcBef>
              <a:buFont typeface="Wingdings" pitchFamily="2" charset="2"/>
              <a:buChar char="q"/>
            </a:pPr>
            <a:r>
              <a:rPr lang="nl-NL" b="1" dirty="0" smtClean="0">
                <a:latin typeface="Arial" charset="0"/>
                <a:cs typeface="Arial" charset="0"/>
              </a:rPr>
              <a:t>Blijf rustig,ook als je kwaad bent.</a:t>
            </a:r>
          </a:p>
          <a:p>
            <a:pPr>
              <a:spcBef>
                <a:spcPct val="0"/>
              </a:spcBef>
              <a:buFont typeface="Wingdings" pitchFamily="2" charset="2"/>
              <a:buChar char="q"/>
            </a:pPr>
            <a:r>
              <a:rPr lang="nl-NL" b="1" dirty="0" smtClean="0">
                <a:latin typeface="Arial" charset="0"/>
                <a:cs typeface="Arial" charset="0"/>
              </a:rPr>
              <a:t>Maak geen ruzie. Praat zaken met elkaar uit.</a:t>
            </a:r>
          </a:p>
          <a:p>
            <a:pPr>
              <a:spcBef>
                <a:spcPct val="0"/>
              </a:spcBef>
              <a:buFont typeface="Wingdings" pitchFamily="2" charset="2"/>
              <a:buChar char="q"/>
            </a:pPr>
            <a:r>
              <a:rPr lang="nl-NL" b="1" dirty="0" smtClean="0">
                <a:latin typeface="Arial" charset="0"/>
                <a:cs typeface="Arial" charset="0"/>
              </a:rPr>
              <a:t>Ga naar je leidinggevende als je er samen niet uitkomt.</a:t>
            </a:r>
          </a:p>
          <a:p>
            <a:pPr>
              <a:spcBef>
                <a:spcPct val="0"/>
              </a:spcBef>
              <a:buFont typeface="Wingdings" pitchFamily="2" charset="2"/>
              <a:buChar char="q"/>
            </a:pPr>
            <a:r>
              <a:rPr lang="nl-NL" b="1" dirty="0" smtClean="0">
                <a:latin typeface="Arial" charset="0"/>
                <a:cs typeface="Arial" charset="0"/>
              </a:rPr>
              <a:t>Ga naar je leidinggevende als je het gevoel hebt dat je geïntimideerd wordt.</a:t>
            </a:r>
          </a:p>
          <a:p>
            <a:pPr>
              <a:spcBef>
                <a:spcPct val="0"/>
              </a:spcBef>
              <a:buFont typeface="Wingdings" pitchFamily="2" charset="2"/>
              <a:buChar char="q"/>
            </a:pPr>
            <a:r>
              <a:rPr lang="nl-NL" b="1" dirty="0" smtClean="0">
                <a:latin typeface="Arial" charset="0"/>
                <a:cs typeface="Arial" charset="0"/>
              </a:rPr>
              <a:t>Agressie en geweld zijn ontoelaatbaar op het werk. Als het gebeurt:</a:t>
            </a: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nl-NL" b="1" dirty="0" smtClean="0">
                <a:latin typeface="Arial" charset="0"/>
                <a:cs typeface="Arial" charset="0"/>
              </a:rPr>
              <a:t>        </a:t>
            </a:r>
            <a:r>
              <a:rPr lang="nl-NL" sz="4400" b="1" dirty="0" smtClean="0">
                <a:latin typeface="Arial" charset="0"/>
                <a:cs typeface="Arial" charset="0"/>
              </a:rPr>
              <a:t>Praat erover!!!</a:t>
            </a:r>
          </a:p>
        </p:txBody>
      </p:sp>
      <p:sp>
        <p:nvSpPr>
          <p:cNvPr id="13316" name="Tijdelijke aanduiding voor dianumm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B4464B5-DE12-4921-BEBB-CCEEB7BEEEFA}" type="slidenum">
              <a:rPr lang="nl-NL" smtClean="0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nl-NL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>
          <a:xfrm>
            <a:off x="1571625" y="285750"/>
            <a:ext cx="7358063" cy="714375"/>
          </a:xfrm>
        </p:spPr>
        <p:txBody>
          <a:bodyPr/>
          <a:lstStyle/>
          <a:p>
            <a:r>
              <a:rPr lang="nl-NL" sz="6000" smtClean="0">
                <a:latin typeface="Arial" charset="0"/>
                <a:cs typeface="Arial" charset="0"/>
              </a:rPr>
              <a:t>Tot Slot:</a:t>
            </a:r>
          </a:p>
        </p:txBody>
      </p:sp>
      <p:sp>
        <p:nvSpPr>
          <p:cNvPr id="14339" name="Tijdelijke aanduiding voor inhoud 2"/>
          <p:cNvSpPr>
            <a:spLocks noGrp="1"/>
          </p:cNvSpPr>
          <p:nvPr>
            <p:ph idx="1"/>
          </p:nvPr>
        </p:nvSpPr>
        <p:spPr>
          <a:xfrm>
            <a:off x="1643063" y="1571625"/>
            <a:ext cx="7286625" cy="5072063"/>
          </a:xfrm>
        </p:spPr>
        <p:txBody>
          <a:bodyPr/>
          <a:lstStyle/>
          <a:p>
            <a:pPr>
              <a:spcBef>
                <a:spcPct val="0"/>
              </a:spcBef>
              <a:buFont typeface="Wingdings" pitchFamily="2" charset="2"/>
              <a:buChar char="q"/>
            </a:pPr>
            <a:r>
              <a:rPr lang="nl-NL" sz="2800" b="1" smtClean="0">
                <a:latin typeface="Arial" charset="0"/>
                <a:cs typeface="Arial" charset="0"/>
              </a:rPr>
              <a:t>Maak Ongewenst gedrag     bespreekbaar!!!</a:t>
            </a:r>
          </a:p>
          <a:p>
            <a:pPr>
              <a:spcBef>
                <a:spcPct val="0"/>
              </a:spcBef>
              <a:buFont typeface="Wingdings" pitchFamily="2" charset="2"/>
              <a:buChar char="q"/>
            </a:pPr>
            <a:r>
              <a:rPr lang="nl-NL" sz="2800" b="1" smtClean="0">
                <a:latin typeface="Arial" charset="0"/>
                <a:cs typeface="Arial" charset="0"/>
              </a:rPr>
              <a:t>Grijp tijdig in.</a:t>
            </a:r>
          </a:p>
          <a:p>
            <a:pPr>
              <a:spcBef>
                <a:spcPct val="0"/>
              </a:spcBef>
              <a:buFont typeface="Wingdings" pitchFamily="2" charset="2"/>
              <a:buChar char="q"/>
            </a:pPr>
            <a:r>
              <a:rPr lang="nl-NL" sz="2800" b="1" smtClean="0">
                <a:latin typeface="Arial" charset="0"/>
                <a:cs typeface="Arial" charset="0"/>
              </a:rPr>
              <a:t>Spreek elkaar erop aan.</a:t>
            </a:r>
          </a:p>
          <a:p>
            <a:pPr>
              <a:spcBef>
                <a:spcPct val="0"/>
              </a:spcBef>
              <a:buFont typeface="Wingdings" pitchFamily="2" charset="2"/>
              <a:buChar char="q"/>
            </a:pPr>
            <a:r>
              <a:rPr lang="nl-NL" sz="2800" b="1" smtClean="0">
                <a:latin typeface="Arial" charset="0"/>
                <a:cs typeface="Arial" charset="0"/>
              </a:rPr>
              <a:t>Teken onze verklaring Atlant Catering is tegen ongewenst gedrag.</a:t>
            </a: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endParaRPr lang="nl-NL" sz="2800" b="1" smtClean="0">
              <a:latin typeface="Arial" charset="0"/>
              <a:cs typeface="Arial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q"/>
            </a:pPr>
            <a:r>
              <a:rPr lang="nl-NL" b="1" smtClean="0">
                <a:latin typeface="Arial" charset="0"/>
                <a:cs typeface="Arial" charset="0"/>
              </a:rPr>
              <a:t>Iedereen bedankt voor zijn aanwezigheid.</a:t>
            </a:r>
          </a:p>
        </p:txBody>
      </p:sp>
      <p:sp>
        <p:nvSpPr>
          <p:cNvPr id="14340" name="Tijdelijke aanduiding voor dianumm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B3E4F09-0855-469D-AFDC-DB342E89FAF0}" type="slidenum">
              <a:rPr lang="nl-NL" smtClean="0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nl-NL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el 1"/>
          <p:cNvSpPr>
            <a:spLocks noGrp="1"/>
          </p:cNvSpPr>
          <p:nvPr>
            <p:ph type="title"/>
          </p:nvPr>
        </p:nvSpPr>
        <p:spPr>
          <a:xfrm>
            <a:off x="1571625" y="285750"/>
            <a:ext cx="7358063" cy="714375"/>
          </a:xfrm>
        </p:spPr>
        <p:txBody>
          <a:bodyPr/>
          <a:lstStyle/>
          <a:p>
            <a:pPr eaLnBrk="1" hangingPunct="1"/>
            <a:r>
              <a:rPr lang="nl-NL" smtClean="0">
                <a:latin typeface="Arial" charset="0"/>
                <a:cs typeface="Arial" charset="0"/>
              </a:rPr>
              <a:t>Ongewenste omgangsvormen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571625" y="1428750"/>
            <a:ext cx="7429500" cy="5214938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nl-NL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Agressie en Geweld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nl-NL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Seksuele intimidatie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nl-NL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Discriminatie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nl-NL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Pesten en treiteren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endParaRPr lang="nl-NL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nl-NL" sz="3600" b="1" i="1" dirty="0" smtClean="0"/>
              <a:t>Dit komt vaker voor dan je denkt, en moet dus aangepakt worden.</a:t>
            </a:r>
          </a:p>
        </p:txBody>
      </p:sp>
      <p:sp>
        <p:nvSpPr>
          <p:cNvPr id="5124" name="Tijdelijke aanduiding voor dianumm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7F89A81-87FB-4620-A249-B7C2EA3FE3E6}" type="slidenum">
              <a:rPr lang="nl-NL" smtClean="0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nl-NL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el 1"/>
          <p:cNvSpPr>
            <a:spLocks noGrp="1"/>
          </p:cNvSpPr>
          <p:nvPr>
            <p:ph type="title"/>
          </p:nvPr>
        </p:nvSpPr>
        <p:spPr>
          <a:xfrm>
            <a:off x="1571625" y="285750"/>
            <a:ext cx="7358063" cy="1000125"/>
          </a:xfrm>
        </p:spPr>
        <p:txBody>
          <a:bodyPr/>
          <a:lstStyle/>
          <a:p>
            <a:r>
              <a:rPr lang="nl-NL" smtClean="0">
                <a:latin typeface="Arial" charset="0"/>
                <a:cs typeface="Arial" charset="0"/>
              </a:rPr>
              <a:t>Wat we duidelijk willen maken bij Atlant Catering is :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643063" y="1571625"/>
            <a:ext cx="7286625" cy="5072063"/>
          </a:xfrm>
        </p:spPr>
        <p:txBody>
          <a:bodyPr/>
          <a:lstStyle/>
          <a:p>
            <a:pPr>
              <a:spcBef>
                <a:spcPct val="0"/>
              </a:spcBef>
              <a:buFont typeface="Wingdings" pitchFamily="2" charset="2"/>
              <a:buChar char="q"/>
            </a:pPr>
            <a:r>
              <a:rPr lang="nl-NL" b="1" i="1" smtClean="0">
                <a:latin typeface="Arial" charset="0"/>
                <a:cs typeface="Arial" charset="0"/>
              </a:rPr>
              <a:t>Dat ongewenst gedrag niet acceptabel is,iedereen moet hiervan op de hoogte zijn.</a:t>
            </a:r>
          </a:p>
          <a:p>
            <a:pPr>
              <a:spcBef>
                <a:spcPct val="0"/>
              </a:spcBef>
              <a:buFont typeface="Wingdings" pitchFamily="2" charset="2"/>
              <a:buChar char="q"/>
            </a:pPr>
            <a:endParaRPr lang="nl-NL" b="1" i="1" smtClean="0">
              <a:latin typeface="Arial" charset="0"/>
              <a:cs typeface="Arial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q"/>
            </a:pPr>
            <a:r>
              <a:rPr lang="nl-NL" b="1" i="1" smtClean="0">
                <a:latin typeface="Arial" charset="0"/>
                <a:cs typeface="Arial" charset="0"/>
              </a:rPr>
              <a:t>Dat we medewerkers zoveel mogelijk een veilige werkplek willen bieden!!!</a:t>
            </a:r>
          </a:p>
          <a:p>
            <a:pPr>
              <a:spcBef>
                <a:spcPct val="0"/>
              </a:spcBef>
              <a:buFont typeface="Wingdings" pitchFamily="2" charset="2"/>
              <a:buChar char="q"/>
            </a:pPr>
            <a:endParaRPr lang="nl-NL" b="1" i="1" smtClean="0">
              <a:latin typeface="Arial" charset="0"/>
              <a:cs typeface="Arial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q"/>
            </a:pPr>
            <a:r>
              <a:rPr lang="nl-NL" b="1" i="1" smtClean="0">
                <a:latin typeface="Arial" charset="0"/>
                <a:cs typeface="Arial" charset="0"/>
              </a:rPr>
              <a:t>Dat we duidelijk afspraken maken,hoe we met ongewenst gedrag omgaan,zowel naar het slachtoffer als naar de dader toe.</a:t>
            </a: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7A489BB-5642-40D8-8589-9F26BEE0477D}" type="slidenum">
              <a:rPr lang="nl-NL" smtClean="0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nl-NL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>
          <a:xfrm>
            <a:off x="1571625" y="285750"/>
            <a:ext cx="7358063" cy="714375"/>
          </a:xfrm>
        </p:spPr>
        <p:txBody>
          <a:bodyPr/>
          <a:lstStyle/>
          <a:p>
            <a:r>
              <a:rPr lang="nl-NL" smtClean="0">
                <a:latin typeface="Arial" charset="0"/>
                <a:cs typeface="Arial" charset="0"/>
              </a:rPr>
              <a:t>Hoe gaan we dat doen?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500188" y="1285875"/>
            <a:ext cx="7286625" cy="5572125"/>
          </a:xfrm>
        </p:spPr>
        <p:txBody>
          <a:bodyPr/>
          <a:lstStyle/>
          <a:p>
            <a:pPr>
              <a:spcBef>
                <a:spcPct val="0"/>
              </a:spcBef>
              <a:buFont typeface="Wingdings" pitchFamily="2" charset="2"/>
              <a:buChar char="q"/>
            </a:pPr>
            <a:r>
              <a:rPr lang="nl-NL" b="1" dirty="0" smtClean="0">
                <a:latin typeface="Arial" charset="0"/>
                <a:cs typeface="Arial" charset="0"/>
              </a:rPr>
              <a:t>Door middel van een gedragscode en protocol ongewenste omgangsvormen</a:t>
            </a:r>
            <a:r>
              <a:rPr lang="nl-NL" b="1" smtClean="0">
                <a:latin typeface="Arial" charset="0"/>
                <a:cs typeface="Arial" charset="0"/>
              </a:rPr>
              <a:t>.(Intranet)</a:t>
            </a:r>
            <a:endParaRPr lang="nl-NL" b="1" smtClean="0">
              <a:latin typeface="Arial" charset="0"/>
              <a:cs typeface="Arial" charset="0"/>
            </a:endParaRP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nl-NL" dirty="0" smtClean="0">
                <a:latin typeface="Arial" charset="0"/>
                <a:cs typeface="Arial" charset="0"/>
              </a:rPr>
              <a:t>     </a:t>
            </a:r>
            <a:r>
              <a:rPr lang="nl-NL" i="1" dirty="0" smtClean="0">
                <a:latin typeface="Arial" charset="0"/>
                <a:cs typeface="Arial" charset="0"/>
              </a:rPr>
              <a:t>Hierin zijn regels opgesteld voor samenstellen van normen en waarden binnen alle afdelingen van de Atlant Groep dus ook bij Atlant Catering.</a:t>
            </a:r>
          </a:p>
          <a:p>
            <a:pPr>
              <a:spcBef>
                <a:spcPct val="0"/>
              </a:spcBef>
              <a:buFont typeface="Wingdings" pitchFamily="2" charset="2"/>
              <a:buChar char="q"/>
            </a:pPr>
            <a:r>
              <a:rPr lang="nl-NL" b="1" dirty="0" smtClean="0">
                <a:latin typeface="Arial" charset="0"/>
                <a:cs typeface="Arial" charset="0"/>
              </a:rPr>
              <a:t>Dit dient door iedereen nageleefd te worden.</a:t>
            </a: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nl-NL" b="1" dirty="0" smtClean="0">
                <a:latin typeface="Arial" charset="0"/>
                <a:cs typeface="Arial" charset="0"/>
              </a:rPr>
              <a:t>     </a:t>
            </a:r>
            <a:r>
              <a:rPr lang="nl-NL" i="1" dirty="0" smtClean="0">
                <a:latin typeface="Arial" charset="0"/>
                <a:cs typeface="Arial" charset="0"/>
              </a:rPr>
              <a:t>Van Directie tot medewerkers.</a:t>
            </a:r>
          </a:p>
          <a:p>
            <a:pPr>
              <a:spcBef>
                <a:spcPct val="0"/>
              </a:spcBef>
              <a:buFont typeface="Wingdings" pitchFamily="2" charset="2"/>
              <a:buChar char="q"/>
            </a:pPr>
            <a:r>
              <a:rPr lang="nl-NL" b="1" dirty="0" smtClean="0">
                <a:latin typeface="Arial" charset="0"/>
                <a:cs typeface="Arial" charset="0"/>
              </a:rPr>
              <a:t>Vraag ondersteuning aan:</a:t>
            </a: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nl-NL" i="1" dirty="0" smtClean="0">
                <a:latin typeface="Arial" charset="0"/>
                <a:cs typeface="Arial" charset="0"/>
              </a:rPr>
              <a:t>  Je leidinggevende, de vertrouwenspersoon en collega`s</a:t>
            </a:r>
          </a:p>
        </p:txBody>
      </p:sp>
      <p:sp>
        <p:nvSpPr>
          <p:cNvPr id="7172" name="Tijdelijke aanduiding voor dianumm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C457973-5394-4FEC-B962-8679BC64FD4B}" type="slidenum">
              <a:rPr lang="nl-NL" smtClean="0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nl-NL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el 1"/>
          <p:cNvSpPr>
            <a:spLocks noGrp="1"/>
          </p:cNvSpPr>
          <p:nvPr>
            <p:ph type="title"/>
          </p:nvPr>
        </p:nvSpPr>
        <p:spPr>
          <a:xfrm>
            <a:off x="1571625" y="285750"/>
            <a:ext cx="7358063" cy="714375"/>
          </a:xfrm>
        </p:spPr>
        <p:txBody>
          <a:bodyPr/>
          <a:lstStyle/>
          <a:p>
            <a:r>
              <a:rPr lang="nl-NL" smtClean="0">
                <a:latin typeface="Arial" charset="0"/>
                <a:cs typeface="Arial" charset="0"/>
              </a:rPr>
              <a:t>2012 wat gaan we behandelen??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643063" y="1571625"/>
            <a:ext cx="7286625" cy="507206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nl-NL" sz="4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Agressie en geweld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nl-NL" sz="4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Seksuele intimidatie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nl-NL" sz="4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nl-NL" sz="4400" strike="sngStrik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Discriminatie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nl-NL" sz="4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nl-NL" sz="4400" strike="sngStrik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Pesten</a:t>
            </a:r>
            <a:r>
              <a:rPr lang="nl-NL" sz="4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</a:t>
            </a:r>
            <a:r>
              <a:rPr lang="nl-NL" sz="4400" strike="sngStrik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treiteren</a:t>
            </a:r>
            <a:r>
              <a:rPr lang="nl-NL" sz="4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,roddelen</a:t>
            </a:r>
            <a:endParaRPr lang="nl-NL" sz="4400" dirty="0"/>
          </a:p>
        </p:txBody>
      </p:sp>
      <p:sp>
        <p:nvSpPr>
          <p:cNvPr id="8196" name="Tijdelijke aanduiding voor dianumm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75A6878-2354-4524-B6BC-74643DBCE57A}" type="slidenum">
              <a:rPr lang="nl-NL" smtClean="0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nl-NL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el 1"/>
          <p:cNvSpPr>
            <a:spLocks noGrp="1"/>
          </p:cNvSpPr>
          <p:nvPr>
            <p:ph type="title"/>
          </p:nvPr>
        </p:nvSpPr>
        <p:spPr>
          <a:xfrm>
            <a:off x="1285875" y="285750"/>
            <a:ext cx="8001000" cy="928688"/>
          </a:xfrm>
        </p:spPr>
        <p:txBody>
          <a:bodyPr/>
          <a:lstStyle/>
          <a:p>
            <a:pPr algn="ctr"/>
            <a:r>
              <a:rPr lang="nl-NL" smtClean="0">
                <a:latin typeface="Arial" charset="0"/>
                <a:cs typeface="Arial" charset="0"/>
              </a:rPr>
              <a:t>Vandaag gaan we het hebben over?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643063" y="1571625"/>
            <a:ext cx="7286625" cy="5072063"/>
          </a:xfrm>
        </p:spPr>
        <p:txBody>
          <a:bodyPr/>
          <a:lstStyle/>
          <a:p>
            <a:pPr>
              <a:spcBef>
                <a:spcPct val="0"/>
              </a:spcBef>
              <a:buFont typeface="Wingdings" pitchFamily="2" charset="2"/>
              <a:buChar char="q"/>
            </a:pPr>
            <a:r>
              <a:rPr lang="nl-NL" sz="3200" smtClean="0">
                <a:latin typeface="Arial" charset="0"/>
                <a:cs typeface="Arial" charset="0"/>
              </a:rPr>
              <a:t>Roddelen en Agressie</a:t>
            </a:r>
          </a:p>
          <a:p>
            <a:pPr>
              <a:spcBef>
                <a:spcPct val="0"/>
              </a:spcBef>
              <a:buFont typeface="Wingdings" pitchFamily="2" charset="2"/>
              <a:buChar char="q"/>
            </a:pPr>
            <a:r>
              <a:rPr lang="nl-NL" sz="3200" smtClean="0">
                <a:latin typeface="Arial" charset="0"/>
                <a:cs typeface="Arial" charset="0"/>
              </a:rPr>
              <a:t>Verzamel nu in groepjes van 4 personen(Dorel 1 Dorel2 en MGP door elkaar)</a:t>
            </a:r>
          </a:p>
          <a:p>
            <a:pPr>
              <a:spcBef>
                <a:spcPct val="0"/>
              </a:spcBef>
              <a:buFont typeface="Wingdings" pitchFamily="2" charset="2"/>
              <a:buChar char="q"/>
            </a:pPr>
            <a:r>
              <a:rPr lang="nl-NL" sz="3200" smtClean="0">
                <a:latin typeface="Arial" charset="0"/>
                <a:cs typeface="Arial" charset="0"/>
              </a:rPr>
              <a:t>Schrijf over deze onderwerpen op wat wel en wat niet ongewenst gedrag  is.</a:t>
            </a:r>
          </a:p>
        </p:txBody>
      </p:sp>
      <p:sp>
        <p:nvSpPr>
          <p:cNvPr id="9220" name="Tijdelijke aanduiding voor dianumm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B68285C-FCF2-4159-A725-2729F732F491}" type="slidenum">
              <a:rPr lang="nl-NL" smtClean="0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nl-NL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el 1"/>
          <p:cNvSpPr>
            <a:spLocks noGrp="1"/>
          </p:cNvSpPr>
          <p:nvPr>
            <p:ph type="title"/>
          </p:nvPr>
        </p:nvSpPr>
        <p:spPr>
          <a:xfrm>
            <a:off x="1214438" y="285750"/>
            <a:ext cx="8072437" cy="714375"/>
          </a:xfrm>
        </p:spPr>
        <p:txBody>
          <a:bodyPr/>
          <a:lstStyle/>
          <a:p>
            <a:r>
              <a:rPr lang="nl-NL" smtClean="0">
                <a:latin typeface="Arial" charset="0"/>
                <a:cs typeface="Arial" charset="0"/>
              </a:rPr>
              <a:t>Vandaag gaan we het hebben over?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643063" y="1571625"/>
            <a:ext cx="7286625" cy="5072063"/>
          </a:xfrm>
        </p:spPr>
        <p:txBody>
          <a:bodyPr/>
          <a:lstStyle/>
          <a:p>
            <a:pPr>
              <a:spcBef>
                <a:spcPct val="0"/>
              </a:spcBef>
              <a:buFont typeface="Wingdings" pitchFamily="2" charset="2"/>
              <a:buChar char="q"/>
            </a:pPr>
            <a:r>
              <a:rPr lang="nl-NL" sz="3600" smtClean="0">
                <a:latin typeface="Arial" charset="0"/>
                <a:cs typeface="Arial" charset="0"/>
              </a:rPr>
              <a:t> </a:t>
            </a:r>
            <a:r>
              <a:rPr lang="nl-NL" sz="3600" b="1" smtClean="0">
                <a:latin typeface="Arial" charset="0"/>
                <a:cs typeface="Arial" charset="0"/>
              </a:rPr>
              <a:t>Roddelen.</a:t>
            </a: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endParaRPr lang="nl-NL" sz="3600" b="1" smtClean="0">
              <a:latin typeface="Arial" charset="0"/>
              <a:cs typeface="Arial" charset="0"/>
            </a:endParaRP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nl-NL" sz="3600" b="1" smtClean="0">
                <a:latin typeface="Arial" charset="0"/>
                <a:cs typeface="Arial" charset="0"/>
              </a:rPr>
              <a:t>   Filmpje Roddelen.</a:t>
            </a: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nl-NL" sz="3600" b="1" smtClean="0">
                <a:latin typeface="Arial" charset="0"/>
                <a:cs typeface="Arial" charset="0"/>
              </a:rPr>
              <a:t>   Graag jullie reactie!!!</a:t>
            </a: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nl-NL" sz="3600" b="1" smtClean="0">
                <a:latin typeface="Arial" charset="0"/>
                <a:cs typeface="Arial" charset="0"/>
              </a:rPr>
              <a:t>   Wat zou je zelf doen!!!</a:t>
            </a:r>
          </a:p>
        </p:txBody>
      </p:sp>
      <p:sp>
        <p:nvSpPr>
          <p:cNvPr id="10244" name="Tijdelijke aanduiding voor dianumm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3A2625E-8445-4EDC-863C-97047E347D3C}" type="slidenum">
              <a:rPr lang="nl-NL" smtClean="0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nl-NL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/>
          <p:cNvSpPr>
            <a:spLocks noGrp="1"/>
          </p:cNvSpPr>
          <p:nvPr>
            <p:ph type="title"/>
          </p:nvPr>
        </p:nvSpPr>
        <p:spPr>
          <a:xfrm>
            <a:off x="1571625" y="285750"/>
            <a:ext cx="7358063" cy="714375"/>
          </a:xfrm>
        </p:spPr>
        <p:txBody>
          <a:bodyPr/>
          <a:lstStyle/>
          <a:p>
            <a:r>
              <a:rPr lang="nl-NL" sz="4800" smtClean="0">
                <a:latin typeface="Arial" charset="0"/>
                <a:cs typeface="Arial" charset="0"/>
              </a:rPr>
              <a:t>Roddelen:</a:t>
            </a:r>
          </a:p>
        </p:txBody>
      </p:sp>
      <p:sp>
        <p:nvSpPr>
          <p:cNvPr id="11267" name="Tijdelijke aanduiding voor inhoud 2"/>
          <p:cNvSpPr>
            <a:spLocks noGrp="1"/>
          </p:cNvSpPr>
          <p:nvPr>
            <p:ph idx="1"/>
          </p:nvPr>
        </p:nvSpPr>
        <p:spPr>
          <a:xfrm>
            <a:off x="1643063" y="1571625"/>
            <a:ext cx="7286625" cy="5286375"/>
          </a:xfrm>
        </p:spPr>
        <p:txBody>
          <a:bodyPr/>
          <a:lstStyle/>
          <a:p>
            <a:pPr>
              <a:spcBef>
                <a:spcPct val="0"/>
              </a:spcBef>
              <a:buFont typeface="Wingdings" pitchFamily="2" charset="2"/>
              <a:buChar char="q"/>
            </a:pPr>
            <a:r>
              <a:rPr lang="nl-NL" smtClean="0">
                <a:latin typeface="Arial" charset="0"/>
                <a:cs typeface="Arial" charset="0"/>
              </a:rPr>
              <a:t> Stop met roddelen als je merkt dat iemand het niet leuk vindt.</a:t>
            </a:r>
          </a:p>
          <a:p>
            <a:pPr>
              <a:spcBef>
                <a:spcPct val="0"/>
              </a:spcBef>
              <a:buFont typeface="Wingdings" pitchFamily="2" charset="2"/>
              <a:buChar char="q"/>
            </a:pPr>
            <a:r>
              <a:rPr lang="nl-NL" smtClean="0">
                <a:latin typeface="Arial" charset="0"/>
                <a:cs typeface="Arial" charset="0"/>
              </a:rPr>
              <a:t>Spreek elkaar aan op roddelgedrag.</a:t>
            </a:r>
          </a:p>
          <a:p>
            <a:pPr>
              <a:spcBef>
                <a:spcPct val="0"/>
              </a:spcBef>
              <a:buFont typeface="Wingdings" pitchFamily="2" charset="2"/>
              <a:buChar char="q"/>
            </a:pPr>
            <a:r>
              <a:rPr lang="nl-NL" smtClean="0">
                <a:latin typeface="Arial" charset="0"/>
                <a:cs typeface="Arial" charset="0"/>
              </a:rPr>
              <a:t>Ga naar je leidinggevende als je er samen niet uit komt.</a:t>
            </a:r>
          </a:p>
          <a:p>
            <a:pPr>
              <a:spcBef>
                <a:spcPct val="0"/>
              </a:spcBef>
              <a:buFont typeface="Wingdings" pitchFamily="2" charset="2"/>
              <a:buChar char="q"/>
            </a:pPr>
            <a:endParaRPr lang="nl-NL" smtClean="0">
              <a:latin typeface="Arial" charset="0"/>
              <a:cs typeface="Arial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q"/>
            </a:pPr>
            <a:r>
              <a:rPr lang="nl-NL" sz="3200" b="1" smtClean="0">
                <a:latin typeface="Arial" charset="0"/>
                <a:cs typeface="Arial" charset="0"/>
              </a:rPr>
              <a:t> Praat er over !!!</a:t>
            </a:r>
          </a:p>
        </p:txBody>
      </p:sp>
      <p:sp>
        <p:nvSpPr>
          <p:cNvPr id="11268" name="Tijdelijke aanduiding voor dianumm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4EA0288-B619-4A34-A208-3C66D48C07B8}" type="slidenum">
              <a:rPr lang="nl-NL" smtClean="0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nl-NL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el 1"/>
          <p:cNvSpPr>
            <a:spLocks noGrp="1"/>
          </p:cNvSpPr>
          <p:nvPr>
            <p:ph type="title"/>
          </p:nvPr>
        </p:nvSpPr>
        <p:spPr>
          <a:xfrm>
            <a:off x="1285875" y="285750"/>
            <a:ext cx="8143875" cy="857250"/>
          </a:xfrm>
        </p:spPr>
        <p:txBody>
          <a:bodyPr/>
          <a:lstStyle/>
          <a:p>
            <a:r>
              <a:rPr lang="nl-NL" smtClean="0">
                <a:latin typeface="Arial" charset="0"/>
                <a:cs typeface="Arial" charset="0"/>
              </a:rPr>
              <a:t>Vandaag gaan we het hebben over?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643063" y="1571625"/>
            <a:ext cx="7286625" cy="5072063"/>
          </a:xfrm>
        </p:spPr>
        <p:txBody>
          <a:bodyPr/>
          <a:lstStyle/>
          <a:p>
            <a:pPr>
              <a:spcBef>
                <a:spcPct val="0"/>
              </a:spcBef>
              <a:buFont typeface="Wingdings" pitchFamily="2" charset="2"/>
              <a:buChar char="q"/>
            </a:pPr>
            <a:r>
              <a:rPr lang="nl-NL" sz="3600" b="1" smtClean="0">
                <a:latin typeface="Arial" charset="0"/>
                <a:cs typeface="Arial" charset="0"/>
              </a:rPr>
              <a:t>Agressie.</a:t>
            </a: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endParaRPr lang="nl-NL" sz="3600" b="1" smtClean="0">
              <a:latin typeface="Arial" charset="0"/>
              <a:cs typeface="Arial" charset="0"/>
            </a:endParaRP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nl-NL" sz="3600" b="1" smtClean="0">
                <a:latin typeface="Arial" charset="0"/>
                <a:cs typeface="Arial" charset="0"/>
              </a:rPr>
              <a:t>   Filmpje Agressie.</a:t>
            </a: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nl-NL" sz="3600" b="1" smtClean="0">
                <a:latin typeface="Arial" charset="0"/>
                <a:cs typeface="Arial" charset="0"/>
              </a:rPr>
              <a:t>   Graag jullie reactie!!!</a:t>
            </a: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nl-NL" sz="3600" b="1" smtClean="0">
                <a:latin typeface="Arial" charset="0"/>
                <a:cs typeface="Arial" charset="0"/>
              </a:rPr>
              <a:t>   Wat zou je zelf doen!!!</a:t>
            </a:r>
          </a:p>
          <a:p>
            <a:pPr>
              <a:spcBef>
                <a:spcPct val="0"/>
              </a:spcBef>
            </a:pPr>
            <a:endParaRPr lang="nl-NL" smtClean="0">
              <a:latin typeface="Arial" charset="0"/>
              <a:cs typeface="Arial" charset="0"/>
            </a:endParaRPr>
          </a:p>
        </p:txBody>
      </p:sp>
      <p:sp>
        <p:nvSpPr>
          <p:cNvPr id="12292" name="Tijdelijke aanduiding voor dianumm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0E412B0-F1D6-4737-8D7D-5289006D61A9}" type="slidenum">
              <a:rPr lang="nl-NL" smtClean="0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nl-NL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1D7BF433A78047BC4A295C5ADEDB91" ma:contentTypeVersion="2" ma:contentTypeDescription="Een nieuw document maken." ma:contentTypeScope="" ma:versionID="264c25e59f09d6d627616d73e2ac7b2b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afbc12a74ee4609fbdc39b2e6910257e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ExpirationDate" minOccurs="0"/>
                <xsd:element ref="ns1:PublishingStart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ExpirationDate" ma:index="2" nillable="true" ma:displayName="Einddatum van de planning" ma:description="" ma:internalName="PublishingExpirationDate">
      <xsd:simpleType>
        <xsd:restriction base="dms:Unknown"/>
      </xsd:simpleType>
    </xsd:element>
    <xsd:element name="PublishingStartDate" ma:index="3" nillable="true" ma:displayName="Begindatum van de planning" ma:description="" ma:internalName="PublishingStart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Inhoudstype" ma:readOnly="true"/>
        <xsd:element ref="dc:title" minOccurs="0" maxOccurs="1" ma:index="1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70E92A30-C5DE-487E-9CE0-AB4EB4ECBA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EEA299C7-F2DA-4C98-B7C1-099B2D5EC14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555F7A2-7852-473C-9CA1-E6898D3F059E}">
  <ds:schemaRefs>
    <ds:schemaRef ds:uri="http://schemas.microsoft.com/office/2006/metadata/propertie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698</TotalTime>
  <Words>401</Words>
  <Application>Microsoft Office PowerPoint</Application>
  <PresentationFormat>Diavoorstelling (4:3)</PresentationFormat>
  <Paragraphs>73</Paragraphs>
  <Slides>11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2" baseType="lpstr">
      <vt:lpstr>Office-thema</vt:lpstr>
      <vt:lpstr> Ongewenste omgangsvormen</vt:lpstr>
      <vt:lpstr>Ongewenste omgangsvormen</vt:lpstr>
      <vt:lpstr>Wat we duidelijk willen maken bij Atlant Catering is :</vt:lpstr>
      <vt:lpstr>Hoe gaan we dat doen?</vt:lpstr>
      <vt:lpstr>2012 wat gaan we behandelen??</vt:lpstr>
      <vt:lpstr>Vandaag gaan we het hebben over?</vt:lpstr>
      <vt:lpstr>Vandaag gaan we het hebben over?</vt:lpstr>
      <vt:lpstr>Roddelen:</vt:lpstr>
      <vt:lpstr>Vandaag gaan we het hebben over?</vt:lpstr>
      <vt:lpstr>Agressie en Geweld</vt:lpstr>
      <vt:lpstr>Tot Slot: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Hoofddia</dc:title>
  <dc:creator>Sandram</dc:creator>
  <cp:keywords>sjabloon, atlant groep, presentatie</cp:keywords>
  <cp:lastModifiedBy>ruudd</cp:lastModifiedBy>
  <cp:revision>192</cp:revision>
  <dcterms:created xsi:type="dcterms:W3CDTF">2009-07-22T07:54:48Z</dcterms:created>
  <dcterms:modified xsi:type="dcterms:W3CDTF">2012-08-23T11:08:12Z</dcterms:modified>
  <cp:category>Presentaties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0x0101004C1D7BF433A78047BC4A295C5ADEDB91</vt:lpwstr>
  </property>
</Properties>
</file>